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70"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 lastIdx="1" clrIdx="0">
    <p:extLst>
      <p:ext uri="{19B8F6BF-5375-455C-9EA6-DF929625EA0E}">
        <p15:presenceInfo xmlns:p15="http://schemas.microsoft.com/office/powerpoint/2012/main" userId="14c774194ca309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5T17:39:52.120"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11/16/2020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2.montes.upm.es/dptos/digfa/cfisica/termo2p/refrig.html#efic" TargetMode="External"/><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2800" dirty="0">
                <a:solidFill>
                  <a:srgbClr val="FF0000"/>
                </a:solidFill>
              </a:rPr>
              <a:t>FACULTAD INGENIERIA MECÁNICA ELÉCTRICA Y ELECTRONICA</a:t>
            </a:r>
            <a:br>
              <a:rPr lang="es-MX" sz="2800" dirty="0"/>
            </a:br>
            <a:r>
              <a:rPr lang="es-MX" sz="2800" dirty="0">
                <a:solidFill>
                  <a:srgbClr val="92D050"/>
                </a:solidFill>
              </a:rPr>
              <a:t>MECÁNICA DE SOLIDOS</a:t>
            </a:r>
            <a:endParaRPr lang="es-PE" sz="2800" dirty="0">
              <a:solidFill>
                <a:srgbClr val="92D050"/>
              </a:solidFill>
            </a:endParaRPr>
          </a:p>
        </p:txBody>
      </p:sp>
      <p:sp>
        <p:nvSpPr>
          <p:cNvPr id="4" name="Marcador de contenido 3"/>
          <p:cNvSpPr>
            <a:spLocks noGrp="1"/>
          </p:cNvSpPr>
          <p:nvPr>
            <p:ph idx="1"/>
          </p:nvPr>
        </p:nvSpPr>
        <p:spPr/>
        <p:txBody>
          <a:bodyPr>
            <a:normAutofit/>
          </a:bodyPr>
          <a:lstStyle/>
          <a:p>
            <a:pPr marL="0" indent="0">
              <a:buNone/>
            </a:pPr>
            <a:r>
              <a:rPr lang="es-MX" sz="2400" b="1" dirty="0"/>
              <a:t>Tema:</a:t>
            </a:r>
          </a:p>
          <a:p>
            <a:pPr marL="0" indent="0" algn="ctr">
              <a:buNone/>
            </a:pPr>
            <a:r>
              <a:rPr lang="es-MX" sz="4800" b="1" dirty="0">
                <a:solidFill>
                  <a:srgbClr val="FFC000"/>
                </a:solidFill>
              </a:rPr>
              <a:t>CICLO DE CARNOT</a:t>
            </a:r>
          </a:p>
          <a:p>
            <a:pPr marL="0" indent="0">
              <a:buNone/>
            </a:pPr>
            <a:r>
              <a:rPr lang="es-MX" sz="4800" b="1" dirty="0"/>
              <a:t>Integrantes:</a:t>
            </a:r>
          </a:p>
          <a:p>
            <a:pPr>
              <a:buFont typeface="Wingdings" panose="05000000000000000000" pitchFamily="2" charset="2"/>
              <a:buChar char="Ø"/>
            </a:pPr>
            <a:r>
              <a:rPr lang="es-MX" sz="1800" b="1" dirty="0">
                <a:latin typeface="Arial" panose="020B0604020202020204" pitchFamily="34" charset="0"/>
                <a:cs typeface="Arial" panose="020B0604020202020204" pitchFamily="34" charset="0"/>
              </a:rPr>
              <a:t>ALFARO OROZCO </a:t>
            </a:r>
          </a:p>
          <a:p>
            <a:pPr>
              <a:buFont typeface="Wingdings" panose="05000000000000000000" pitchFamily="2" charset="2"/>
              <a:buChar char="Ø"/>
            </a:pPr>
            <a:r>
              <a:rPr lang="es-MX" sz="1800" b="1" dirty="0">
                <a:latin typeface="Arial" panose="020B0604020202020204" pitchFamily="34" charset="0"/>
                <a:cs typeface="Arial" panose="020B0604020202020204" pitchFamily="34" charset="0"/>
              </a:rPr>
              <a:t>PALOMINO CCANTO</a:t>
            </a:r>
          </a:p>
          <a:p>
            <a:pPr>
              <a:buFont typeface="Wingdings" panose="05000000000000000000" pitchFamily="2" charset="2"/>
              <a:buChar char="Ø"/>
            </a:pPr>
            <a:r>
              <a:rPr lang="es-MX" sz="1800" b="1" dirty="0">
                <a:latin typeface="Arial" panose="020B0604020202020204" pitchFamily="34" charset="0"/>
                <a:cs typeface="Arial" panose="020B0604020202020204" pitchFamily="34" charset="0"/>
              </a:rPr>
              <a:t>PINCOS RAMOS </a:t>
            </a:r>
          </a:p>
          <a:p>
            <a:pPr>
              <a:buFont typeface="Wingdings" panose="05000000000000000000" pitchFamily="2" charset="2"/>
              <a:buChar char="Ø"/>
            </a:pPr>
            <a:r>
              <a:rPr lang="es-MX" sz="1800" b="1" dirty="0">
                <a:latin typeface="Arial" panose="020B0604020202020204" pitchFamily="34" charset="0"/>
                <a:cs typeface="Arial" panose="020B0604020202020204" pitchFamily="34" charset="0"/>
              </a:rPr>
              <a:t>OBREGON ANGULO</a:t>
            </a:r>
          </a:p>
          <a:p>
            <a:pPr>
              <a:buFont typeface="Wingdings" panose="05000000000000000000" pitchFamily="2" charset="2"/>
              <a:buChar char="Ø"/>
            </a:pPr>
            <a:r>
              <a:rPr lang="es-MX" sz="1800" b="1" dirty="0">
                <a:latin typeface="Arial" panose="020B0604020202020204" pitchFamily="34" charset="0"/>
                <a:cs typeface="Arial" panose="020B0604020202020204" pitchFamily="34" charset="0"/>
              </a:rPr>
              <a:t>ALCA SALDAÑA</a:t>
            </a:r>
          </a:p>
          <a:p>
            <a:pPr marL="0" indent="0">
              <a:buNone/>
            </a:pPr>
            <a:endParaRPr lang="es-MX" sz="1800" b="1" dirty="0">
              <a:latin typeface="Arial" panose="020B0604020202020204" pitchFamily="34" charset="0"/>
              <a:cs typeface="Arial" panose="020B0604020202020204" pitchFamily="34" charset="0"/>
            </a:endParaRPr>
          </a:p>
          <a:p>
            <a:pPr marL="0" indent="0">
              <a:buNone/>
            </a:pPr>
            <a:endParaRPr lang="es-MX" sz="1600" b="1" dirty="0">
              <a:latin typeface="Arial" panose="020B0604020202020204" pitchFamily="34" charset="0"/>
              <a:cs typeface="Arial" panose="020B0604020202020204" pitchFamily="34" charset="0"/>
            </a:endParaRPr>
          </a:p>
          <a:p>
            <a:pPr algn="ctr"/>
            <a:endParaRPr lang="es-PE" sz="4800" b="1" dirty="0"/>
          </a:p>
        </p:txBody>
      </p:sp>
      <p:pic>
        <p:nvPicPr>
          <p:cNvPr id="5" name="Imagen 4"/>
          <p:cNvPicPr>
            <a:picLocks noChangeAspect="1"/>
          </p:cNvPicPr>
          <p:nvPr/>
        </p:nvPicPr>
        <p:blipFill>
          <a:blip r:embed="rId2"/>
          <a:stretch>
            <a:fillRect/>
          </a:stretch>
        </p:blipFill>
        <p:spPr>
          <a:xfrm>
            <a:off x="10049853" y="104754"/>
            <a:ext cx="1912982" cy="1912982"/>
          </a:xfrm>
          <a:prstGeom prst="rect">
            <a:avLst/>
          </a:prstGeom>
        </p:spPr>
      </p:pic>
    </p:spTree>
    <p:extLst>
      <p:ext uri="{BB962C8B-B14F-4D97-AF65-F5344CB8AC3E}">
        <p14:creationId xmlns:p14="http://schemas.microsoft.com/office/powerpoint/2010/main" val="412877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774690"/>
            <a:ext cx="9404723" cy="1400530"/>
          </a:xfrm>
        </p:spPr>
        <p:txBody>
          <a:bodyPr/>
          <a:lstStyle/>
          <a:p>
            <a:r>
              <a:rPr lang="es-PE" sz="2000" dirty="0"/>
              <a:t>El ciclo se recorre en sentido antihorario, ya que el trabajo es negativo (trabajo consumido por el gas):</a:t>
            </a:r>
            <a:br>
              <a:rPr lang="es-PE" sz="2000" dirty="0"/>
            </a:br>
            <a:endParaRPr lang="es-PE" sz="2000" dirty="0"/>
          </a:p>
        </p:txBody>
      </p:sp>
      <p:sp>
        <p:nvSpPr>
          <p:cNvPr id="3" name="Marcador de contenido 2"/>
          <p:cNvSpPr>
            <a:spLocks noGrp="1"/>
          </p:cNvSpPr>
          <p:nvPr>
            <p:ph sz="half" idx="1"/>
          </p:nvPr>
        </p:nvSpPr>
        <p:spPr/>
        <p:txBody>
          <a:bodyPr/>
          <a:lstStyle/>
          <a:p>
            <a:r>
              <a:rPr lang="es-PE" b="1" dirty="0"/>
              <a:t>Expansión adiabática (1-2):</a:t>
            </a:r>
            <a:r>
              <a:rPr lang="es-PE" dirty="0"/>
              <a:t> el gas se enfría sin pérdida de calor hasta la temperatura del foco frío T</a:t>
            </a:r>
            <a:r>
              <a:rPr lang="es-PE" baseline="-25000" dirty="0"/>
              <a:t>2</a:t>
            </a:r>
            <a:r>
              <a:rPr lang="es-PE" dirty="0"/>
              <a:t>.</a:t>
            </a:r>
          </a:p>
          <a:p>
            <a:r>
              <a:rPr lang="es-PE" b="1" dirty="0"/>
              <a:t>Expansión isoterma (2-3)</a:t>
            </a:r>
            <a:r>
              <a:rPr lang="es-PE" dirty="0"/>
              <a:t>: el gas se mantiene a la temperatura del foco frío (T</a:t>
            </a:r>
            <a:r>
              <a:rPr lang="es-PE" baseline="-25000" dirty="0"/>
              <a:t>2</a:t>
            </a:r>
            <a:r>
              <a:rPr lang="es-PE" dirty="0"/>
              <a:t>) y durante la expansión, absorbe el calor Q</a:t>
            </a:r>
            <a:r>
              <a:rPr lang="es-PE" baseline="-25000" dirty="0"/>
              <a:t>2</a:t>
            </a:r>
            <a:r>
              <a:rPr lang="es-PE" dirty="0"/>
              <a:t> de dicho foco.</a:t>
            </a:r>
          </a:p>
        </p:txBody>
      </p:sp>
      <p:sp>
        <p:nvSpPr>
          <p:cNvPr id="4" name="Marcador de contenido 3"/>
          <p:cNvSpPr>
            <a:spLocks noGrp="1"/>
          </p:cNvSpPr>
          <p:nvPr>
            <p:ph sz="half" idx="2"/>
          </p:nvPr>
        </p:nvSpPr>
        <p:spPr/>
        <p:txBody>
          <a:bodyPr/>
          <a:lstStyle/>
          <a:p>
            <a:r>
              <a:rPr lang="es-PE" b="1" dirty="0"/>
              <a:t>Compresión adiabática (3-4):</a:t>
            </a:r>
            <a:r>
              <a:rPr lang="es-PE" dirty="0"/>
              <a:t> el gas se calienta hasta la temperatura del foco caliente T</a:t>
            </a:r>
            <a:r>
              <a:rPr lang="es-PE" baseline="-25000" dirty="0"/>
              <a:t>1</a:t>
            </a:r>
            <a:r>
              <a:rPr lang="es-PE" dirty="0"/>
              <a:t>, sin intercambio de calor.</a:t>
            </a:r>
          </a:p>
          <a:p>
            <a:r>
              <a:rPr lang="es-PE" b="1" dirty="0"/>
              <a:t>Compresión isoterma (4-1):</a:t>
            </a:r>
            <a:r>
              <a:rPr lang="es-PE" dirty="0"/>
              <a:t> al gas cede el calor Q</a:t>
            </a:r>
            <a:r>
              <a:rPr lang="es-PE" baseline="-25000" dirty="0"/>
              <a:t>1</a:t>
            </a:r>
            <a:r>
              <a:rPr lang="es-PE" dirty="0"/>
              <a:t> al foco caliente, manteniéndose a la temperatura de dicho foco T</a:t>
            </a:r>
            <a:r>
              <a:rPr lang="es-PE" baseline="-25000" dirty="0"/>
              <a:t>1</a:t>
            </a:r>
            <a:r>
              <a:rPr lang="es-PE" dirty="0"/>
              <a:t> y cerrando el ciclo.</a:t>
            </a:r>
          </a:p>
          <a:p>
            <a:endParaRPr lang="es-PE" dirty="0"/>
          </a:p>
        </p:txBody>
      </p:sp>
      <p:pic>
        <p:nvPicPr>
          <p:cNvPr id="6" name="Imagen 5" descr="http://www2.montes.upm.es/dptos/digfa/cfisica/termo2p/carnot_files/efic.gif"/>
          <p:cNvPicPr/>
          <p:nvPr/>
        </p:nvPicPr>
        <p:blipFill>
          <a:blip r:embed="rId2">
            <a:extLst>
              <a:ext uri="{28A0092B-C50C-407E-A947-70E740481C1C}">
                <a14:useLocalDpi xmlns:a14="http://schemas.microsoft.com/office/drawing/2010/main" val="0"/>
              </a:ext>
            </a:extLst>
          </a:blip>
          <a:srcRect/>
          <a:stretch>
            <a:fillRect/>
          </a:stretch>
        </p:blipFill>
        <p:spPr bwMode="auto">
          <a:xfrm>
            <a:off x="7156464" y="5485796"/>
            <a:ext cx="1047750" cy="60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ángulo 6"/>
          <p:cNvSpPr/>
          <p:nvPr/>
        </p:nvSpPr>
        <p:spPr>
          <a:xfrm>
            <a:off x="983043" y="5333007"/>
            <a:ext cx="6096000" cy="923330"/>
          </a:xfrm>
          <a:prstGeom prst="rect">
            <a:avLst/>
          </a:prstGeom>
        </p:spPr>
        <p:txBody>
          <a:bodyPr>
            <a:spAutoFit/>
          </a:bodyPr>
          <a:lstStyle/>
          <a:p>
            <a:pPr>
              <a:spcAft>
                <a:spcPts val="0"/>
              </a:spcAft>
            </a:pPr>
            <a:r>
              <a:rPr lang="es-PE"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Mediante un procedimiento análogo al anterior y recordando la definición de </a:t>
            </a:r>
            <a:r>
              <a:rPr lang="es-PE" dirty="0">
                <a:solidFill>
                  <a:schemeClr val="accent3"/>
                </a:solidFill>
                <a:latin typeface="Calibri" panose="020F0502020204030204" pitchFamily="34" charset="0"/>
                <a:ea typeface="Calibri" panose="020F0502020204030204" pitchFamily="34" charset="0"/>
                <a:cs typeface="Times New Roman" panose="02020603050405020304" pitchFamily="18" charset="0"/>
                <a:hlinkClick r:id="rId3"/>
              </a:rPr>
              <a:t>eficiencia</a:t>
            </a:r>
            <a:r>
              <a:rPr lang="es-PE"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 de un refrigerador, se llega para el refrigerador de Carnot a la expresión:</a:t>
            </a:r>
            <a:endParaRPr lang="es-PE" sz="16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621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5478" y="238260"/>
            <a:ext cx="9404723" cy="674333"/>
          </a:xfrm>
        </p:spPr>
        <p:txBody>
          <a:bodyPr/>
          <a:lstStyle/>
          <a:p>
            <a:r>
              <a:rPr lang="es-MX" sz="3600" dirty="0"/>
              <a:t>EJERCICIO  RESUELTO:</a:t>
            </a:r>
            <a:br>
              <a:rPr lang="es-MX" dirty="0"/>
            </a:br>
            <a:br>
              <a:rPr lang="es-MX" sz="1800" dirty="0"/>
            </a:br>
            <a:r>
              <a:rPr lang="es-PE" sz="1600" dirty="0">
                <a:solidFill>
                  <a:srgbClr val="00B0F0"/>
                </a:solidFill>
              </a:rPr>
              <a:t>Una central térmica tiene rendimiento del segundo principio del 58 %. Toma vapor de agua a 245 % ˚C y lo descarga a 37 ˚C.</a:t>
            </a:r>
            <a:br>
              <a:rPr lang="es-PE" sz="1600" dirty="0">
                <a:solidFill>
                  <a:srgbClr val="00B0F0"/>
                </a:solidFill>
              </a:rPr>
            </a:br>
            <a:r>
              <a:rPr lang="es-PE" sz="1600" dirty="0">
                <a:solidFill>
                  <a:srgbClr val="00B0F0"/>
                </a:solidFill>
              </a:rPr>
              <a:t>¿ cual es su rendimiento real?</a:t>
            </a:r>
            <a:br>
              <a:rPr lang="es-PE" sz="1600" dirty="0">
                <a:solidFill>
                  <a:srgbClr val="00B0F0"/>
                </a:solidFill>
              </a:rPr>
            </a:br>
            <a:r>
              <a:rPr lang="es-PE" sz="1600" dirty="0">
                <a:solidFill>
                  <a:srgbClr val="00B0F0"/>
                </a:solidFill>
              </a:rPr>
              <a:t>¿ Cuanto calor cede cuanto efectúa un trabajo de 1000 ?</a:t>
            </a:r>
            <a:br>
              <a:rPr lang="es-PE" sz="1600" dirty="0"/>
            </a:br>
            <a:endParaRPr lang="es-PE" dirty="0"/>
          </a:p>
        </p:txBody>
      </p:sp>
      <mc:AlternateContent xmlns:mc="http://schemas.openxmlformats.org/markup-compatibility/2006" xmlns:a14="http://schemas.microsoft.com/office/drawing/2010/main">
        <mc:Choice Requires="a14">
          <p:sp>
            <p:nvSpPr>
              <p:cNvPr id="5" name="Marcador de contenido 4"/>
              <p:cNvSpPr>
                <a:spLocks noGrp="1"/>
              </p:cNvSpPr>
              <p:nvPr>
                <p:ph idx="1"/>
              </p:nvPr>
            </p:nvSpPr>
            <p:spPr>
              <a:xfrm>
                <a:off x="287628" y="2189707"/>
                <a:ext cx="11616744" cy="4540702"/>
              </a:xfrm>
            </p:spPr>
            <p:txBody>
              <a:bodyPr>
                <a:normAutofit fontScale="25000" lnSpcReduction="20000"/>
              </a:bodyPr>
              <a:lstStyle/>
              <a:p>
                <a:pPr lvl="0"/>
                <a:r>
                  <a:rPr lang="es-PE" sz="11200" b="1" dirty="0"/>
                  <a:t> </a:t>
                </a:r>
                <a14:m>
                  <m:oMath xmlns:m="http://schemas.openxmlformats.org/officeDocument/2006/math">
                    <m:sSub>
                      <m:sSubPr>
                        <m:ctrlPr>
                          <a:rPr lang="es-PE" sz="11200" b="1" i="1">
                            <a:latin typeface="Cambria Math" panose="02040503050406030204" pitchFamily="18" charset="0"/>
                          </a:rPr>
                        </m:ctrlPr>
                      </m:sSubPr>
                      <m:e>
                        <m:r>
                          <a:rPr lang="es-PE" sz="11200" b="1" i="1">
                            <a:latin typeface="Cambria Math" panose="02040503050406030204" pitchFamily="18" charset="0"/>
                          </a:rPr>
                          <m:t>𝜺</m:t>
                        </m:r>
                      </m:e>
                      <m:sub>
                        <m:r>
                          <a:rPr lang="es-PE" sz="11200" b="1" i="1">
                            <a:latin typeface="Cambria Math" panose="02040503050406030204" pitchFamily="18" charset="0"/>
                          </a:rPr>
                          <m:t>𝒔𝒑</m:t>
                        </m:r>
                      </m:sub>
                    </m:sSub>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𝜺</m:t>
                        </m:r>
                      </m:num>
                      <m:den>
                        <m:sSub>
                          <m:sSubPr>
                            <m:ctrlPr>
                              <a:rPr lang="es-PE" sz="11200" b="1" i="1">
                                <a:latin typeface="Cambria Math" panose="02040503050406030204" pitchFamily="18" charset="0"/>
                              </a:rPr>
                            </m:ctrlPr>
                          </m:sSubPr>
                          <m:e>
                            <m:r>
                              <a:rPr lang="es-PE" sz="11200" b="1" i="1">
                                <a:latin typeface="Cambria Math" panose="02040503050406030204" pitchFamily="18" charset="0"/>
                              </a:rPr>
                              <m:t>𝜺</m:t>
                            </m:r>
                          </m:e>
                          <m:sub>
                            <m:r>
                              <a:rPr lang="es-PE" sz="11200" b="1" i="1">
                                <a:latin typeface="Cambria Math" panose="02040503050406030204" pitchFamily="18" charset="0"/>
                              </a:rPr>
                              <m:t>𝒄</m:t>
                            </m:r>
                          </m:sub>
                        </m:sSub>
                      </m:den>
                    </m:f>
                  </m:oMath>
                </a14:m>
                <a:r>
                  <a:rPr lang="es-PE" sz="11200" b="1" dirty="0"/>
                  <a:t> </a:t>
                </a:r>
                <a:endParaRPr lang="es-PE" sz="11200" dirty="0"/>
              </a:p>
              <a:p>
                <a14:m>
                  <m:oMath xmlns:m="http://schemas.openxmlformats.org/officeDocument/2006/math">
                    <m:sSub>
                      <m:sSubPr>
                        <m:ctrlPr>
                          <a:rPr lang="es-PE" sz="11200" b="1" i="1">
                            <a:latin typeface="Cambria Math" panose="02040503050406030204" pitchFamily="18" charset="0"/>
                          </a:rPr>
                        </m:ctrlPr>
                      </m:sSubPr>
                      <m:e>
                        <m:r>
                          <a:rPr lang="es-PE" sz="11200" b="1" i="1">
                            <a:latin typeface="Cambria Math" panose="02040503050406030204" pitchFamily="18" charset="0"/>
                          </a:rPr>
                          <m:t>𝜺</m:t>
                        </m:r>
                      </m:e>
                      <m:sub>
                        <m:r>
                          <a:rPr lang="es-PE" sz="11200" b="1" i="1">
                            <a:latin typeface="Cambria Math" panose="02040503050406030204" pitchFamily="18" charset="0"/>
                          </a:rPr>
                          <m:t>𝒄</m:t>
                        </m:r>
                      </m:sub>
                    </m:sSub>
                    <m:r>
                      <a:rPr lang="es-PE" sz="11200" b="1" i="1">
                        <a:latin typeface="Cambria Math" panose="02040503050406030204" pitchFamily="18" charset="0"/>
                      </a:rPr>
                      <m:t>=</m:t>
                    </m:r>
                    <m:r>
                      <a:rPr lang="es-PE" sz="11200" b="1" i="1">
                        <a:latin typeface="Cambria Math" panose="02040503050406030204" pitchFamily="18" charset="0"/>
                      </a:rPr>
                      <m:t>𝟏</m:t>
                    </m:r>
                    <m:r>
                      <a:rPr lang="es-PE" sz="11200" b="1" i="1">
                        <a:latin typeface="Cambria Math" panose="02040503050406030204" pitchFamily="18" charset="0"/>
                      </a:rPr>
                      <m:t>−</m:t>
                    </m:r>
                    <m:f>
                      <m:fPr>
                        <m:ctrlPr>
                          <a:rPr lang="es-PE" sz="11200" b="1" i="1">
                            <a:latin typeface="Cambria Math" panose="02040503050406030204" pitchFamily="18" charset="0"/>
                          </a:rPr>
                        </m:ctrlPr>
                      </m:fPr>
                      <m:num>
                        <m:sSub>
                          <m:sSubPr>
                            <m:ctrlPr>
                              <a:rPr lang="es-PE" sz="11200" b="1" i="1">
                                <a:latin typeface="Cambria Math" panose="02040503050406030204" pitchFamily="18" charset="0"/>
                              </a:rPr>
                            </m:ctrlPr>
                          </m:sSubPr>
                          <m:e>
                            <m:r>
                              <a:rPr lang="es-PE" sz="11200" b="1" i="1">
                                <a:latin typeface="Cambria Math" panose="02040503050406030204" pitchFamily="18" charset="0"/>
                              </a:rPr>
                              <m:t>𝑻</m:t>
                            </m:r>
                          </m:e>
                          <m:sub>
                            <m:r>
                              <a:rPr lang="es-PE" sz="11200" b="1" i="1">
                                <a:latin typeface="Cambria Math" panose="02040503050406030204" pitchFamily="18" charset="0"/>
                              </a:rPr>
                              <m:t>𝑭</m:t>
                            </m:r>
                          </m:sub>
                        </m:sSub>
                      </m:num>
                      <m:den>
                        <m:sSub>
                          <m:sSubPr>
                            <m:ctrlPr>
                              <a:rPr lang="es-PE" sz="11200" b="1" i="1">
                                <a:latin typeface="Cambria Math" panose="02040503050406030204" pitchFamily="18" charset="0"/>
                              </a:rPr>
                            </m:ctrlPr>
                          </m:sSubPr>
                          <m:e>
                            <m:r>
                              <a:rPr lang="es-PE" sz="11200" b="1" i="1">
                                <a:latin typeface="Cambria Math" panose="02040503050406030204" pitchFamily="18" charset="0"/>
                              </a:rPr>
                              <m:t>𝑻</m:t>
                            </m:r>
                          </m:e>
                          <m:sub>
                            <m:r>
                              <a:rPr lang="es-PE" sz="11200" b="1" i="1">
                                <a:latin typeface="Cambria Math" panose="02040503050406030204" pitchFamily="18" charset="0"/>
                              </a:rPr>
                              <m:t>𝒄</m:t>
                            </m:r>
                          </m:sub>
                        </m:sSub>
                      </m:den>
                    </m:f>
                    <m:r>
                      <a:rPr lang="es-PE" sz="11200" b="1" i="1">
                        <a:latin typeface="Cambria Math" panose="02040503050406030204" pitchFamily="18" charset="0"/>
                      </a:rPr>
                      <m:t>=</m:t>
                    </m:r>
                    <m:r>
                      <a:rPr lang="es-PE" sz="11200" b="1" i="1">
                        <a:latin typeface="Cambria Math" panose="02040503050406030204" pitchFamily="18" charset="0"/>
                      </a:rPr>
                      <m:t>𝟏</m:t>
                    </m:r>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𝟑𝟏𝟎</m:t>
                        </m:r>
                      </m:num>
                      <m:den>
                        <m:r>
                          <a:rPr lang="es-PE" sz="11200" b="1" i="1">
                            <a:latin typeface="Cambria Math" panose="02040503050406030204" pitchFamily="18" charset="0"/>
                          </a:rPr>
                          <m:t>𝟓𝟏𝟖</m:t>
                        </m:r>
                      </m:den>
                    </m:f>
                    <m:r>
                      <a:rPr lang="es-PE" sz="11200" b="1" i="1">
                        <a:latin typeface="Cambria Math" panose="02040503050406030204" pitchFamily="18" charset="0"/>
                      </a:rPr>
                      <m:t>=</m:t>
                    </m:r>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𝟒𝟎𝟐</m:t>
                    </m:r>
                  </m:oMath>
                </a14:m>
                <a:r>
                  <a:rPr lang="es-PE" sz="11200" b="1" dirty="0"/>
                  <a:t> </a:t>
                </a:r>
                <a:endParaRPr lang="es-PE" sz="11200" dirty="0"/>
              </a:p>
              <a:p>
                <a14:m>
                  <m:oMath xmlns:m="http://schemas.openxmlformats.org/officeDocument/2006/math">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𝟓𝟖</m:t>
                    </m:r>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𝜺</m:t>
                        </m:r>
                      </m:num>
                      <m:den>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𝟒𝟎𝟐</m:t>
                        </m:r>
                      </m:den>
                    </m:f>
                    <m:r>
                      <a:rPr lang="es-PE" sz="11200" b="1" i="1">
                        <a:latin typeface="Cambria Math" panose="02040503050406030204" pitchFamily="18" charset="0"/>
                      </a:rPr>
                      <m:t>→</m:t>
                    </m:r>
                    <m:r>
                      <a:rPr lang="es-PE" sz="11200" b="1" i="1">
                        <a:latin typeface="Cambria Math" panose="02040503050406030204" pitchFamily="18" charset="0"/>
                      </a:rPr>
                      <m:t>𝜺</m:t>
                    </m:r>
                    <m:r>
                      <a:rPr lang="es-PE" sz="11200" b="1" i="1">
                        <a:latin typeface="Cambria Math" panose="02040503050406030204" pitchFamily="18" charset="0"/>
                      </a:rPr>
                      <m:t>=</m:t>
                    </m:r>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𝟓𝟖</m:t>
                    </m:r>
                    <m:r>
                      <a:rPr lang="es-PE" sz="11200" b="1" i="1">
                        <a:latin typeface="Cambria Math" panose="02040503050406030204" pitchFamily="18" charset="0"/>
                      </a:rPr>
                      <m:t>⋅</m:t>
                    </m:r>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𝟒𝟎𝟐</m:t>
                    </m:r>
                    <m:r>
                      <a:rPr lang="es-PE" sz="11200" b="1" i="1">
                        <a:latin typeface="Cambria Math" panose="02040503050406030204" pitchFamily="18" charset="0"/>
                      </a:rPr>
                      <m:t>=</m:t>
                    </m:r>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𝟐𝟑𝟑</m:t>
                    </m:r>
                    <m:r>
                      <a:rPr lang="es-PE" sz="11200" b="1" i="1">
                        <a:latin typeface="Cambria Math" panose="02040503050406030204" pitchFamily="18" charset="0"/>
                      </a:rPr>
                      <m:t>=</m:t>
                    </m:r>
                    <m:r>
                      <a:rPr lang="es-PE" sz="11200" b="1" i="1">
                        <a:latin typeface="Cambria Math" panose="02040503050406030204" pitchFamily="18" charset="0"/>
                      </a:rPr>
                      <m:t>𝟐𝟑</m:t>
                    </m:r>
                    <m:r>
                      <a:rPr lang="es-PE" sz="11200" b="1" i="1">
                        <a:latin typeface="Cambria Math" panose="02040503050406030204" pitchFamily="18" charset="0"/>
                      </a:rPr>
                      <m:t>,</m:t>
                    </m:r>
                    <m:r>
                      <a:rPr lang="es-PE" sz="11200" b="1" i="1">
                        <a:latin typeface="Cambria Math" panose="02040503050406030204" pitchFamily="18" charset="0"/>
                      </a:rPr>
                      <m:t>𝟑</m:t>
                    </m:r>
                    <m:r>
                      <a:rPr lang="es-PE" sz="11200" b="1" i="1">
                        <a:latin typeface="Cambria Math" panose="02040503050406030204" pitchFamily="18" charset="0"/>
                      </a:rPr>
                      <m:t>%</m:t>
                    </m:r>
                  </m:oMath>
                </a14:m>
                <a:endParaRPr lang="es-MX" sz="11200" b="1" dirty="0"/>
              </a:p>
              <a:p>
                <a:r>
                  <a:rPr lang="es-PE" sz="11200" b="1" dirty="0"/>
                  <a:t>  </a:t>
                </a:r>
                <a14:m>
                  <m:oMath xmlns:m="http://schemas.openxmlformats.org/officeDocument/2006/math">
                    <m:r>
                      <a:rPr lang="es-PE" sz="11200" b="1" i="1">
                        <a:latin typeface="Cambria Math" panose="02040503050406030204" pitchFamily="18" charset="0"/>
                      </a:rPr>
                      <m:t>𝜺</m:t>
                    </m:r>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𝒘</m:t>
                        </m:r>
                      </m:num>
                      <m:den>
                        <m:r>
                          <a:rPr lang="es-PE" sz="11200" b="1" i="1">
                            <a:latin typeface="Cambria Math" panose="02040503050406030204" pitchFamily="18" charset="0"/>
                          </a:rPr>
                          <m:t>𝑸𝒄</m:t>
                        </m:r>
                      </m:den>
                    </m:f>
                    <m:r>
                      <a:rPr lang="es-PE" sz="11200" b="1" i="1">
                        <a:latin typeface="Cambria Math" panose="02040503050406030204" pitchFamily="18" charset="0"/>
                      </a:rPr>
                      <m:t>→</m:t>
                    </m:r>
                    <m:r>
                      <a:rPr lang="es-PE" sz="11200" b="1" i="1">
                        <a:latin typeface="Cambria Math" panose="02040503050406030204" pitchFamily="18" charset="0"/>
                      </a:rPr>
                      <m:t>𝜺</m:t>
                    </m:r>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𝒘</m:t>
                        </m:r>
                      </m:num>
                      <m:den>
                        <m:sSub>
                          <m:sSubPr>
                            <m:ctrlPr>
                              <a:rPr lang="es-PE" sz="11200" b="1" i="1">
                                <a:latin typeface="Cambria Math" panose="02040503050406030204" pitchFamily="18" charset="0"/>
                              </a:rPr>
                            </m:ctrlPr>
                          </m:sSubPr>
                          <m:e>
                            <m:r>
                              <a:rPr lang="es-PE" sz="11200" b="1" i="1">
                                <a:latin typeface="Cambria Math" panose="02040503050406030204" pitchFamily="18" charset="0"/>
                              </a:rPr>
                              <m:t>𝑸</m:t>
                            </m:r>
                          </m:e>
                          <m:sub>
                            <m:r>
                              <a:rPr lang="es-PE" sz="11200" b="1" i="1">
                                <a:latin typeface="Cambria Math" panose="02040503050406030204" pitchFamily="18" charset="0"/>
                              </a:rPr>
                              <m:t>𝑭</m:t>
                            </m:r>
                          </m:sub>
                        </m:sSub>
                        <m:r>
                          <a:rPr lang="es-PE" sz="11200" b="1" i="1">
                            <a:latin typeface="Cambria Math" panose="02040503050406030204" pitchFamily="18" charset="0"/>
                          </a:rPr>
                          <m:t>+</m:t>
                        </m:r>
                        <m:r>
                          <a:rPr lang="es-PE" sz="11200" b="1" i="1">
                            <a:latin typeface="Cambria Math" panose="02040503050406030204" pitchFamily="18" charset="0"/>
                          </a:rPr>
                          <m:t>𝒘</m:t>
                        </m:r>
                      </m:den>
                    </m:f>
                  </m:oMath>
                </a14:m>
                <a:endParaRPr lang="es-PE" sz="11200" dirty="0"/>
              </a:p>
              <a:p>
                <a14:m>
                  <m:oMath xmlns:m="http://schemas.openxmlformats.org/officeDocument/2006/math">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𝟐𝟑𝟑</m:t>
                    </m:r>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𝟏𝟎𝟎𝟎</m:t>
                        </m:r>
                      </m:num>
                      <m:den>
                        <m:sSub>
                          <m:sSubPr>
                            <m:ctrlPr>
                              <a:rPr lang="es-PE" sz="11200" b="1" i="1">
                                <a:latin typeface="Cambria Math" panose="02040503050406030204" pitchFamily="18" charset="0"/>
                              </a:rPr>
                            </m:ctrlPr>
                          </m:sSubPr>
                          <m:e>
                            <m:r>
                              <a:rPr lang="es-PE" sz="11200" b="1" i="1">
                                <a:latin typeface="Cambria Math" panose="02040503050406030204" pitchFamily="18" charset="0"/>
                              </a:rPr>
                              <m:t>𝑸</m:t>
                            </m:r>
                          </m:e>
                          <m:sub>
                            <m:r>
                              <a:rPr lang="es-PE" sz="11200" b="1" i="1">
                                <a:latin typeface="Cambria Math" panose="02040503050406030204" pitchFamily="18" charset="0"/>
                              </a:rPr>
                              <m:t>𝑭</m:t>
                            </m:r>
                          </m:sub>
                        </m:sSub>
                        <m:r>
                          <a:rPr lang="es-PE" sz="11200" b="1" i="1">
                            <a:latin typeface="Cambria Math" panose="02040503050406030204" pitchFamily="18" charset="0"/>
                          </a:rPr>
                          <m:t>+</m:t>
                        </m:r>
                        <m:r>
                          <a:rPr lang="es-PE" sz="11200" b="1" i="1">
                            <a:latin typeface="Cambria Math" panose="02040503050406030204" pitchFamily="18" charset="0"/>
                          </a:rPr>
                          <m:t>𝟏𝟎𝟎𝟎</m:t>
                        </m:r>
                      </m:den>
                    </m:f>
                    <m:r>
                      <a:rPr lang="es-PE" sz="11200" b="1" i="1">
                        <a:latin typeface="Cambria Math" panose="02040503050406030204" pitchFamily="18" charset="0"/>
                      </a:rPr>
                      <m:t>→</m:t>
                    </m:r>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𝟐𝟑𝟑</m:t>
                    </m:r>
                    <m:sSub>
                      <m:sSubPr>
                        <m:ctrlPr>
                          <a:rPr lang="es-PE" sz="11200" b="1" i="1">
                            <a:latin typeface="Cambria Math" panose="02040503050406030204" pitchFamily="18" charset="0"/>
                          </a:rPr>
                        </m:ctrlPr>
                      </m:sSubPr>
                      <m:e>
                        <m:r>
                          <a:rPr lang="es-PE" sz="11200" b="1" i="1">
                            <a:latin typeface="Cambria Math" panose="02040503050406030204" pitchFamily="18" charset="0"/>
                          </a:rPr>
                          <m:t>𝑸</m:t>
                        </m:r>
                      </m:e>
                      <m:sub>
                        <m:r>
                          <a:rPr lang="es-PE" sz="11200" b="1" i="1">
                            <a:latin typeface="Cambria Math" panose="02040503050406030204" pitchFamily="18" charset="0"/>
                          </a:rPr>
                          <m:t>𝑭</m:t>
                        </m:r>
                      </m:sub>
                    </m:sSub>
                    <m:r>
                      <a:rPr lang="es-PE" sz="11200" b="1" i="1">
                        <a:latin typeface="Cambria Math" panose="02040503050406030204" pitchFamily="18" charset="0"/>
                      </a:rPr>
                      <m:t>+</m:t>
                    </m:r>
                    <m:r>
                      <a:rPr lang="es-PE" sz="11200" b="1" i="1">
                        <a:latin typeface="Cambria Math" panose="02040503050406030204" pitchFamily="18" charset="0"/>
                      </a:rPr>
                      <m:t>𝟐𝟑𝟑</m:t>
                    </m:r>
                    <m:r>
                      <a:rPr lang="es-PE" sz="11200" b="1" i="1">
                        <a:latin typeface="Cambria Math" panose="02040503050406030204" pitchFamily="18" charset="0"/>
                      </a:rPr>
                      <m:t>=</m:t>
                    </m:r>
                    <m:r>
                      <a:rPr lang="es-PE" sz="11200" b="1" i="1">
                        <a:latin typeface="Cambria Math" panose="02040503050406030204" pitchFamily="18" charset="0"/>
                      </a:rPr>
                      <m:t>𝟏𝟎𝟎𝟎</m:t>
                    </m:r>
                  </m:oMath>
                </a14:m>
                <a:r>
                  <a:rPr lang="es-PE" sz="11200" b="1" dirty="0"/>
                  <a:t> </a:t>
                </a:r>
              </a:p>
              <a:p>
                <a:endParaRPr lang="es-PE" sz="11200" dirty="0"/>
              </a:p>
              <a:p>
                <a14:m>
                  <m:oMath xmlns:m="http://schemas.openxmlformats.org/officeDocument/2006/math">
                    <m:sSub>
                      <m:sSubPr>
                        <m:ctrlPr>
                          <a:rPr lang="es-PE" sz="11200" b="1" i="1">
                            <a:latin typeface="Cambria Math" panose="02040503050406030204" pitchFamily="18" charset="0"/>
                          </a:rPr>
                        </m:ctrlPr>
                      </m:sSubPr>
                      <m:e>
                        <m:r>
                          <a:rPr lang="es-PE" sz="11200" b="1" i="1">
                            <a:latin typeface="Cambria Math" panose="02040503050406030204" pitchFamily="18" charset="0"/>
                          </a:rPr>
                          <m:t>𝑸</m:t>
                        </m:r>
                      </m:e>
                      <m:sub>
                        <m:r>
                          <a:rPr lang="es-PE" sz="11200" b="1" i="1">
                            <a:latin typeface="Cambria Math" panose="02040503050406030204" pitchFamily="18" charset="0"/>
                          </a:rPr>
                          <m:t>𝑭</m:t>
                        </m:r>
                      </m:sub>
                    </m:sSub>
                    <m:r>
                      <a:rPr lang="es-PE" sz="11200" b="1" i="1">
                        <a:latin typeface="Cambria Math" panose="02040503050406030204" pitchFamily="18" charset="0"/>
                      </a:rPr>
                      <m:t>=</m:t>
                    </m:r>
                    <m:f>
                      <m:fPr>
                        <m:ctrlPr>
                          <a:rPr lang="es-PE" sz="11200" b="1" i="1">
                            <a:latin typeface="Cambria Math" panose="02040503050406030204" pitchFamily="18" charset="0"/>
                          </a:rPr>
                        </m:ctrlPr>
                      </m:fPr>
                      <m:num>
                        <m:r>
                          <a:rPr lang="es-PE" sz="11200" b="1" i="1">
                            <a:latin typeface="Cambria Math" panose="02040503050406030204" pitchFamily="18" charset="0"/>
                          </a:rPr>
                          <m:t>𝟏𝟎𝟎𝟎</m:t>
                        </m:r>
                        <m:r>
                          <a:rPr lang="es-PE" sz="11200" b="1" i="1">
                            <a:latin typeface="Cambria Math" panose="02040503050406030204" pitchFamily="18" charset="0"/>
                          </a:rPr>
                          <m:t>−</m:t>
                        </m:r>
                        <m:r>
                          <a:rPr lang="es-PE" sz="11200" b="1" i="1">
                            <a:latin typeface="Cambria Math" panose="02040503050406030204" pitchFamily="18" charset="0"/>
                          </a:rPr>
                          <m:t>𝟐𝟑𝟑</m:t>
                        </m:r>
                      </m:num>
                      <m:den>
                        <m:r>
                          <a:rPr lang="es-PE" sz="11200" b="1" i="1">
                            <a:latin typeface="Cambria Math" panose="02040503050406030204" pitchFamily="18" charset="0"/>
                          </a:rPr>
                          <m:t>𝟎</m:t>
                        </m:r>
                        <m:r>
                          <a:rPr lang="es-PE" sz="11200" b="1" i="1">
                            <a:latin typeface="Cambria Math" panose="02040503050406030204" pitchFamily="18" charset="0"/>
                          </a:rPr>
                          <m:t>,</m:t>
                        </m:r>
                        <m:r>
                          <a:rPr lang="es-PE" sz="11200" b="1" i="1">
                            <a:latin typeface="Cambria Math" panose="02040503050406030204" pitchFamily="18" charset="0"/>
                          </a:rPr>
                          <m:t>𝟐𝟑𝟑</m:t>
                        </m:r>
                      </m:den>
                    </m:f>
                    <m:r>
                      <a:rPr lang="es-PE" sz="11200" b="1" i="1">
                        <a:latin typeface="Cambria Math" panose="02040503050406030204" pitchFamily="18" charset="0"/>
                      </a:rPr>
                      <m:t>=</m:t>
                    </m:r>
                    <m:r>
                      <a:rPr lang="es-PE" sz="11200" b="1" i="1">
                        <a:latin typeface="Cambria Math" panose="02040503050406030204" pitchFamily="18" charset="0"/>
                      </a:rPr>
                      <m:t>𝟑𝟐𝟗𝟎</m:t>
                    </m:r>
                    <m:r>
                      <a:rPr lang="es-PE" sz="11200" b="1" i="1">
                        <a:latin typeface="Cambria Math" panose="02040503050406030204" pitchFamily="18" charset="0"/>
                      </a:rPr>
                      <m:t>𝑱</m:t>
                    </m:r>
                  </m:oMath>
                </a14:m>
                <a:endParaRPr lang="es-PE" sz="11200" dirty="0"/>
              </a:p>
              <a:p>
                <a:endParaRPr lang="es-PE" dirty="0"/>
              </a:p>
            </p:txBody>
          </p:sp>
        </mc:Choice>
        <mc:Fallback xmlns="">
          <p:sp>
            <p:nvSpPr>
              <p:cNvPr id="5" name="Marcador de contenido 4"/>
              <p:cNvSpPr>
                <a:spLocks noGrp="1" noRot="1" noChangeAspect="1" noMove="1" noResize="1" noEditPoints="1" noAdjustHandles="1" noChangeArrowheads="1" noChangeShapeType="1" noTextEdit="1"/>
              </p:cNvSpPr>
              <p:nvPr>
                <p:ph idx="1"/>
              </p:nvPr>
            </p:nvSpPr>
            <p:spPr>
              <a:xfrm>
                <a:off x="287628" y="2189707"/>
                <a:ext cx="11616744" cy="4540702"/>
              </a:xfrm>
              <a:blipFill>
                <a:blip r:embed="rId2"/>
                <a:stretch>
                  <a:fillRect l="-630" t="-268"/>
                </a:stretch>
              </a:blipFill>
            </p:spPr>
            <p:txBody>
              <a:bodyPr/>
              <a:lstStyle/>
              <a:p>
                <a:r>
                  <a:rPr lang="es-PE">
                    <a:noFill/>
                  </a:rPr>
                  <a:t> </a:t>
                </a:r>
              </a:p>
            </p:txBody>
          </p:sp>
        </mc:Fallback>
      </mc:AlternateContent>
    </p:spTree>
    <p:extLst>
      <p:ext uri="{BB962C8B-B14F-4D97-AF65-F5344CB8AC3E}">
        <p14:creationId xmlns:p14="http://schemas.microsoft.com/office/powerpoint/2010/main" val="77297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9896" y="848992"/>
            <a:ext cx="10180319" cy="4946995"/>
          </a:xfrm>
          <a:prstGeom prst="rect">
            <a:avLst/>
          </a:prstGeom>
        </p:spPr>
        <p:txBody>
          <a:bodyPr wrap="square">
            <a:spAutoFit/>
          </a:bodyPr>
          <a:lstStyle/>
          <a:p>
            <a:pPr>
              <a:lnSpc>
                <a:spcPct val="107000"/>
              </a:lnSpc>
              <a:spcBef>
                <a:spcPts val="1200"/>
              </a:spcBef>
              <a:spcAft>
                <a:spcPts val="0"/>
              </a:spcAft>
            </a:pPr>
            <a:r>
              <a:rPr lang="es-PE" sz="1600" b="1" kern="0" dirty="0">
                <a:solidFill>
                  <a:srgbClr val="2F5496"/>
                </a:solidFill>
                <a:latin typeface="Calibri" panose="020F0502020204030204" pitchFamily="34" charset="0"/>
                <a:ea typeface="Calibri" panose="020F0502020204030204" pitchFamily="34" charset="0"/>
                <a:cs typeface="Times New Roman" panose="02020603050405020304" pitchFamily="18" charset="0"/>
              </a:rPr>
              <a:t> </a:t>
            </a:r>
            <a:r>
              <a:rPr lang="es-PE" sz="2400" b="1" kern="0" dirty="0">
                <a:solidFill>
                  <a:srgbClr val="FFFF00"/>
                </a:solidFill>
                <a:latin typeface="Calibri Light" panose="020F0302020204030204" pitchFamily="34" charset="0"/>
                <a:ea typeface="Times New Roman" panose="02020603050405020304" pitchFamily="18" charset="0"/>
                <a:cs typeface="Times New Roman" panose="02020603050405020304" pitchFamily="18" charset="0"/>
              </a:rPr>
              <a:t>Corolario del teorema y limitaciones</a:t>
            </a:r>
          </a:p>
          <a:p>
            <a:pPr>
              <a:lnSpc>
                <a:spcPct val="107000"/>
              </a:lnSpc>
              <a:spcAft>
                <a:spcPts val="800"/>
              </a:spcAft>
            </a:pPr>
            <a:r>
              <a:rPr lang="es-PE" sz="1600" dirty="0">
                <a:latin typeface="Calibri" panose="020F0502020204030204" pitchFamily="34" charset="0"/>
                <a:ea typeface="Calibri" panose="020F0502020204030204" pitchFamily="34" charset="0"/>
                <a:cs typeface="Times New Roman" panose="02020603050405020304" pitchFamily="18" charset="0"/>
              </a:rPr>
              <a:t> </a:t>
            </a:r>
          </a:p>
          <a:p>
            <a:pPr>
              <a:spcAft>
                <a:spcPts val="1950"/>
              </a:spcAft>
            </a:pPr>
            <a:r>
              <a:rPr lang="es-PE" dirty="0">
                <a:solidFill>
                  <a:srgbClr val="222222"/>
                </a:solidFill>
                <a:latin typeface="Verdana" panose="020B0604030504040204" pitchFamily="34" charset="0"/>
                <a:ea typeface="Times New Roman" panose="02020603050405020304" pitchFamily="18" charset="0"/>
              </a:rPr>
              <a:t>El corolario del teorema de Carnot afirma que dos máquinas de Carnot tienen la misma eficiencia si ambas operan con los mismos depósitos térmicos.</a:t>
            </a:r>
            <a:endParaRPr lang="es-PE" dirty="0">
              <a:latin typeface="Times New Roman" panose="02020603050405020304" pitchFamily="18" charset="0"/>
              <a:ea typeface="Times New Roman" panose="02020603050405020304" pitchFamily="18" charset="0"/>
            </a:endParaRPr>
          </a:p>
          <a:p>
            <a:pPr>
              <a:spcAft>
                <a:spcPts val="1950"/>
              </a:spcAft>
            </a:pPr>
            <a:r>
              <a:rPr lang="es-PE" dirty="0">
                <a:solidFill>
                  <a:srgbClr val="222222"/>
                </a:solidFill>
                <a:latin typeface="Verdana" panose="020B0604030504040204" pitchFamily="34" charset="0"/>
                <a:ea typeface="Times New Roman" panose="02020603050405020304" pitchFamily="18" charset="0"/>
              </a:rPr>
              <a:t>Eso significa que no importa la sustancia, el rendimiento es independiente y no puede elevarse cambiándola.</a:t>
            </a:r>
            <a:endParaRPr lang="es-PE" dirty="0">
              <a:latin typeface="Times New Roman" panose="02020603050405020304" pitchFamily="18" charset="0"/>
              <a:ea typeface="Times New Roman" panose="02020603050405020304" pitchFamily="18" charset="0"/>
            </a:endParaRPr>
          </a:p>
          <a:p>
            <a:pPr>
              <a:spcAft>
                <a:spcPts val="1950"/>
              </a:spcAft>
            </a:pPr>
            <a:r>
              <a:rPr lang="es-PE" dirty="0">
                <a:solidFill>
                  <a:srgbClr val="222222"/>
                </a:solidFill>
                <a:latin typeface="Verdana" panose="020B0604030504040204" pitchFamily="34" charset="0"/>
                <a:ea typeface="Times New Roman" panose="02020603050405020304" pitchFamily="18" charset="0"/>
              </a:rPr>
              <a:t>La conclusión del análisis anterior es que el ciclo de Carnot es el tope del proceso termodinámico idealmente alcanzable. En la práctica hay muchísimos factores que disminuyen la eficiencia, por ejemplo el hecho de que el aislamiento nunca es perfecto y en las etapas adiabáticas en realidad hay intercambio calórico con el exterior.</a:t>
            </a:r>
            <a:endParaRPr lang="es-PE" dirty="0">
              <a:latin typeface="Times New Roman" panose="02020603050405020304" pitchFamily="18" charset="0"/>
              <a:ea typeface="Times New Roman" panose="02020603050405020304" pitchFamily="18" charset="0"/>
            </a:endParaRPr>
          </a:p>
          <a:p>
            <a:pPr>
              <a:spcAft>
                <a:spcPts val="1950"/>
              </a:spcAft>
            </a:pPr>
            <a:r>
              <a:rPr lang="es-PE" dirty="0">
                <a:solidFill>
                  <a:srgbClr val="222222"/>
                </a:solidFill>
                <a:latin typeface="Verdana" panose="020B0604030504040204" pitchFamily="34" charset="0"/>
                <a:ea typeface="Times New Roman" panose="02020603050405020304" pitchFamily="18" charset="0"/>
              </a:rPr>
              <a:t>En el caso de un automóvil, el bloque del motor se calienta. Por otra parte la mezcla de gasolina y aire no se comporta exactamente como un gas ideal, que es el punto de partida del ciclo de Carnot. Esto por mencionar solamente algunos factores que provocarán una drástica reducción del rendimiento.</a:t>
            </a:r>
            <a:endParaRPr lang="es-PE" dirty="0"/>
          </a:p>
        </p:txBody>
      </p:sp>
    </p:spTree>
    <p:extLst>
      <p:ext uri="{BB962C8B-B14F-4D97-AF65-F5344CB8AC3E}">
        <p14:creationId xmlns:p14="http://schemas.microsoft.com/office/powerpoint/2010/main" val="2564512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ttps://www.lifeder.com/wp-content/uploads/2019/06/carnot3.jpg"/>
          <p:cNvPicPr/>
          <p:nvPr/>
        </p:nvPicPr>
        <p:blipFill>
          <a:blip r:embed="rId2">
            <a:extLst>
              <a:ext uri="{28A0092B-C50C-407E-A947-70E740481C1C}">
                <a14:useLocalDpi xmlns:a14="http://schemas.microsoft.com/office/drawing/2010/main" val="0"/>
              </a:ext>
            </a:extLst>
          </a:blip>
          <a:srcRect/>
          <a:stretch>
            <a:fillRect/>
          </a:stretch>
        </p:blipFill>
        <p:spPr bwMode="auto">
          <a:xfrm>
            <a:off x="1924595" y="1876714"/>
            <a:ext cx="7628708" cy="2913000"/>
          </a:xfrm>
          <a:prstGeom prst="rect">
            <a:avLst/>
          </a:prstGeom>
          <a:noFill/>
        </p:spPr>
      </p:pic>
      <p:sp>
        <p:nvSpPr>
          <p:cNvPr id="4" name="Rectángulo 3"/>
          <p:cNvSpPr/>
          <p:nvPr/>
        </p:nvSpPr>
        <p:spPr>
          <a:xfrm>
            <a:off x="1158239" y="245498"/>
            <a:ext cx="8708571" cy="1631216"/>
          </a:xfrm>
          <a:prstGeom prst="rect">
            <a:avLst/>
          </a:prstGeom>
        </p:spPr>
        <p:txBody>
          <a:bodyPr wrap="square">
            <a:spAutoFit/>
          </a:bodyPr>
          <a:lstStyle/>
          <a:p>
            <a:r>
              <a:rPr lang="es-PE" sz="2800" dirty="0">
                <a:latin typeface="Times New Roman" panose="02020603050405020304" pitchFamily="18" charset="0"/>
                <a:ea typeface="Times New Roman" panose="02020603050405020304" pitchFamily="18" charset="0"/>
              </a:rPr>
              <a:t>Un pistón en el interior de un cilindro</a:t>
            </a:r>
            <a:endParaRPr lang="es-PE" sz="2800" b="1" dirty="0">
              <a:latin typeface="Times New Roman" panose="02020603050405020304" pitchFamily="18" charset="0"/>
              <a:ea typeface="Times New Roman" panose="02020603050405020304" pitchFamily="18" charset="0"/>
            </a:endParaRPr>
          </a:p>
          <a:p>
            <a:pPr>
              <a:spcAft>
                <a:spcPts val="1950"/>
              </a:spcAft>
            </a:pPr>
            <a:r>
              <a:rPr lang="es-PE" dirty="0">
                <a:solidFill>
                  <a:srgbClr val="222222"/>
                </a:solidFill>
                <a:latin typeface="Verdana" panose="020B0604030504040204" pitchFamily="34" charset="0"/>
                <a:ea typeface="Times New Roman" panose="02020603050405020304" pitchFamily="18" charset="0"/>
              </a:rPr>
              <a:t>Si el sistema es un pistón encerrado en un cilindro como en la figura 4, el pistón sube durante la expansión isotérmica, como se aprecia en el primer esquema de la extrema izquierda y asimismo sube durante la expansión adiabática.</a:t>
            </a:r>
            <a:endParaRPr lang="es-PE" dirty="0">
              <a:latin typeface="Times New Roman" panose="02020603050405020304" pitchFamily="18" charset="0"/>
              <a:ea typeface="Times New Roman" panose="02020603050405020304" pitchFamily="18" charset="0"/>
            </a:endParaRPr>
          </a:p>
        </p:txBody>
      </p:sp>
      <p:sp>
        <p:nvSpPr>
          <p:cNvPr id="6" name="Rectángulo 5"/>
          <p:cNvSpPr/>
          <p:nvPr/>
        </p:nvSpPr>
        <p:spPr>
          <a:xfrm>
            <a:off x="1271451" y="4977402"/>
            <a:ext cx="9814560" cy="1477328"/>
          </a:xfrm>
          <a:prstGeom prst="rect">
            <a:avLst/>
          </a:prstGeom>
        </p:spPr>
        <p:txBody>
          <a:bodyPr wrap="square">
            <a:spAutoFit/>
          </a:bodyPr>
          <a:lstStyle/>
          <a:p>
            <a:pPr>
              <a:spcAft>
                <a:spcPts val="1950"/>
              </a:spcAft>
            </a:pPr>
            <a:r>
              <a:rPr lang="es-PE" dirty="0">
                <a:solidFill>
                  <a:srgbClr val="222222"/>
                </a:solidFill>
                <a:latin typeface="Verdana" panose="020B0604030504040204" pitchFamily="34" charset="0"/>
                <a:ea typeface="Times New Roman" panose="02020603050405020304" pitchFamily="18" charset="0"/>
              </a:rPr>
              <a:t>Luego se comprime isotérmicamente, cediendo calor, y sigue comprimiéndose adiabáticamente. El resultado es un movimiento en que el pistón sube y baja en el interior del cilindro y que puede transmitirse hacia otras partes de un dispositivo en particular, como un motor de automóvil por ejemplo, que produce un par, o bien una máquina de vapor.</a:t>
            </a:r>
            <a:endParaRPr lang="es-P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378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0925" y="847581"/>
            <a:ext cx="6096000" cy="1661993"/>
          </a:xfrm>
          <a:prstGeom prst="rect">
            <a:avLst/>
          </a:prstGeom>
        </p:spPr>
        <p:txBody>
          <a:bodyPr>
            <a:spAutoFit/>
          </a:bodyPr>
          <a:lstStyle/>
          <a:p>
            <a:pPr>
              <a:lnSpc>
                <a:spcPts val="2250"/>
              </a:lnSpc>
              <a:spcBef>
                <a:spcPts val="2025"/>
              </a:spcBef>
              <a:spcAft>
                <a:spcPts val="1275"/>
              </a:spcAft>
            </a:pPr>
            <a:r>
              <a:rPr lang="es-PE" sz="2800" b="1" dirty="0">
                <a:solidFill>
                  <a:srgbClr val="111111"/>
                </a:solidFill>
                <a:latin typeface="Arial" panose="020B0604020202020204" pitchFamily="34" charset="0"/>
                <a:ea typeface="Times New Roman" panose="02020603050405020304" pitchFamily="18" charset="0"/>
              </a:rPr>
              <a:t>Diversos procesos reversibles</a:t>
            </a:r>
            <a:endParaRPr lang="es-PE" sz="2000" b="1" dirty="0">
              <a:latin typeface="Times New Roman" panose="02020603050405020304" pitchFamily="18" charset="0"/>
              <a:ea typeface="Times New Roman" panose="02020603050405020304" pitchFamily="18" charset="0"/>
            </a:endParaRPr>
          </a:p>
          <a:p>
            <a:pPr>
              <a:spcAft>
                <a:spcPts val="1950"/>
              </a:spcAft>
            </a:pPr>
            <a:r>
              <a:rPr lang="es-PE" dirty="0">
                <a:solidFill>
                  <a:srgbClr val="222222"/>
                </a:solidFill>
                <a:latin typeface="Verdana" panose="020B0604030504040204" pitchFamily="34" charset="0"/>
                <a:ea typeface="Times New Roman" panose="02020603050405020304" pitchFamily="18" charset="0"/>
              </a:rPr>
              <a:t>Además de la expansión y compresión de un gas ideal en el interior de un cilindro, existen otros procesos reversibles ideales con los que se puede configurar un ciclo de Carnot, por ejemplo:</a:t>
            </a:r>
            <a:endParaRPr lang="es-PE" dirty="0">
              <a:latin typeface="Times New Roman" panose="02020603050405020304" pitchFamily="18" charset="0"/>
              <a:ea typeface="Times New Roman" panose="02020603050405020304" pitchFamily="18" charset="0"/>
            </a:endParaRPr>
          </a:p>
        </p:txBody>
      </p:sp>
      <p:sp>
        <p:nvSpPr>
          <p:cNvPr id="3" name="Rectángulo 2"/>
          <p:cNvSpPr/>
          <p:nvPr/>
        </p:nvSpPr>
        <p:spPr>
          <a:xfrm>
            <a:off x="4153987" y="2805666"/>
            <a:ext cx="7262949" cy="3334246"/>
          </a:xfrm>
          <a:prstGeom prst="rect">
            <a:avLst/>
          </a:prstGeom>
        </p:spPr>
        <p:txBody>
          <a:bodyPr wrap="square">
            <a:spAutoFit/>
          </a:bodyPr>
          <a:lstStyle/>
          <a:p>
            <a:pPr>
              <a:spcAft>
                <a:spcPts val="1950"/>
              </a:spcAft>
            </a:pPr>
            <a:r>
              <a:rPr lang="es-PE" dirty="0">
                <a:solidFill>
                  <a:srgbClr val="222222"/>
                </a:solidFill>
                <a:latin typeface="Verdana" panose="020B0604030504040204" pitchFamily="34" charset="0"/>
                <a:ea typeface="Times New Roman" panose="02020603050405020304" pitchFamily="18" charset="0"/>
              </a:rPr>
              <a:t>– Movimientos de ida y vuelta en ausencia de rozamientos.</a:t>
            </a:r>
            <a:endParaRPr lang="es-PE" dirty="0">
              <a:latin typeface="Times New Roman" panose="02020603050405020304" pitchFamily="18" charset="0"/>
              <a:ea typeface="Times New Roman" panose="02020603050405020304" pitchFamily="18" charset="0"/>
            </a:endParaRPr>
          </a:p>
          <a:p>
            <a:pPr>
              <a:spcAft>
                <a:spcPts val="1950"/>
              </a:spcAft>
            </a:pPr>
            <a:r>
              <a:rPr lang="es-PE" dirty="0">
                <a:solidFill>
                  <a:srgbClr val="222222"/>
                </a:solidFill>
                <a:latin typeface="Verdana" panose="020B0604030504040204" pitchFamily="34" charset="0"/>
                <a:ea typeface="Times New Roman" panose="02020603050405020304" pitchFamily="18" charset="0"/>
              </a:rPr>
              <a:t>– Un resorte ideal que se comprime y descomprime y que nunca se deforma.</a:t>
            </a:r>
            <a:endParaRPr lang="es-PE" dirty="0">
              <a:latin typeface="Times New Roman" panose="02020603050405020304" pitchFamily="18" charset="0"/>
              <a:ea typeface="Times New Roman" panose="02020603050405020304" pitchFamily="18" charset="0"/>
            </a:endParaRPr>
          </a:p>
          <a:p>
            <a:pPr>
              <a:spcAft>
                <a:spcPts val="1950"/>
              </a:spcAft>
            </a:pPr>
            <a:r>
              <a:rPr lang="es-PE" dirty="0">
                <a:solidFill>
                  <a:srgbClr val="222222"/>
                </a:solidFill>
                <a:latin typeface="Verdana" panose="020B0604030504040204" pitchFamily="34" charset="0"/>
                <a:ea typeface="Times New Roman" panose="02020603050405020304" pitchFamily="18" charset="0"/>
              </a:rPr>
              <a:t>– Circuitos eléctricos en los que no hay resistencias que disipen la energía.</a:t>
            </a:r>
            <a:endParaRPr lang="es-PE" dirty="0">
              <a:latin typeface="Times New Roman" panose="02020603050405020304" pitchFamily="18" charset="0"/>
              <a:ea typeface="Times New Roman" panose="02020603050405020304" pitchFamily="18" charset="0"/>
            </a:endParaRPr>
          </a:p>
          <a:p>
            <a:pPr>
              <a:spcAft>
                <a:spcPts val="1950"/>
              </a:spcAft>
            </a:pPr>
            <a:r>
              <a:rPr lang="es-PE" dirty="0">
                <a:solidFill>
                  <a:srgbClr val="222222"/>
                </a:solidFill>
                <a:latin typeface="Verdana" panose="020B0604030504040204" pitchFamily="34" charset="0"/>
                <a:ea typeface="Times New Roman" panose="02020603050405020304" pitchFamily="18" charset="0"/>
              </a:rPr>
              <a:t>– Ciclos de magnetización y desmagnetización en los que no existan pérdidas.</a:t>
            </a:r>
            <a:endParaRPr lang="es-PE" dirty="0">
              <a:latin typeface="Times New Roman" panose="02020603050405020304" pitchFamily="18" charset="0"/>
              <a:ea typeface="Times New Roman" panose="02020603050405020304" pitchFamily="18" charset="0"/>
            </a:endParaRPr>
          </a:p>
          <a:p>
            <a:pPr>
              <a:spcAft>
                <a:spcPts val="1950"/>
              </a:spcAft>
            </a:pPr>
            <a:r>
              <a:rPr lang="es-PE" dirty="0">
                <a:solidFill>
                  <a:srgbClr val="222222"/>
                </a:solidFill>
                <a:latin typeface="Verdana" panose="020B0604030504040204" pitchFamily="34" charset="0"/>
                <a:ea typeface="Times New Roman" panose="02020603050405020304" pitchFamily="18" charset="0"/>
              </a:rPr>
              <a:t>– Carga y descarga de una batería.</a:t>
            </a:r>
            <a:endParaRPr lang="es-P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775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29691" y="2743200"/>
            <a:ext cx="8072845" cy="707886"/>
          </a:xfrm>
          <a:prstGeom prst="rect">
            <a:avLst/>
          </a:prstGeom>
          <a:noFill/>
        </p:spPr>
        <p:txBody>
          <a:bodyPr wrap="square" rtlCol="0">
            <a:spAutoFit/>
          </a:bodyPr>
          <a:lstStyle/>
          <a:p>
            <a:r>
              <a:rPr lang="es-PE" sz="4000" b="1" dirty="0">
                <a:solidFill>
                  <a:srgbClr val="92D050"/>
                </a:solidFill>
              </a:rPr>
              <a:t>GRACIAS POR SU ATENCION </a:t>
            </a:r>
          </a:p>
        </p:txBody>
      </p:sp>
    </p:spTree>
    <p:extLst>
      <p:ext uri="{BB962C8B-B14F-4D97-AF65-F5344CB8AC3E}">
        <p14:creationId xmlns:p14="http://schemas.microsoft.com/office/powerpoint/2010/main" val="6143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En 1824 el ingeniero francés Sadi Carnot estudió la eficacia de las diferentes máquinas térmicas que trabajan transfiriendo calor de una fuente de calor a otra y concluyó que las más eficientes son las que funcionan de manera reversible</a:t>
            </a:r>
            <a:endParaRPr lang="es-PE" dirty="0"/>
          </a:p>
        </p:txBody>
      </p:sp>
    </p:spTree>
    <p:extLst>
      <p:ext uri="{BB962C8B-B14F-4D97-AF65-F5344CB8AC3E}">
        <p14:creationId xmlns:p14="http://schemas.microsoft.com/office/powerpoint/2010/main" val="149399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MAQUINA DE CARNOT</a:t>
            </a:r>
            <a:endParaRPr lang="es-PE" dirty="0"/>
          </a:p>
        </p:txBody>
      </p:sp>
      <p:sp>
        <p:nvSpPr>
          <p:cNvPr id="3" name="Marcador de contenido 2"/>
          <p:cNvSpPr>
            <a:spLocks noGrp="1"/>
          </p:cNvSpPr>
          <p:nvPr>
            <p:ph idx="1"/>
          </p:nvPr>
        </p:nvSpPr>
        <p:spPr/>
        <p:txBody>
          <a:bodyPr/>
          <a:lstStyle/>
          <a:p>
            <a:r>
              <a:rPr lang="es-MX" dirty="0"/>
              <a:t>Es una máquina que trabaja absorbiendo una cantidad de calor Q1 de la fuente de alta temperatura y cede un calor Q2 a la de baja temperatura produciendo un trabajo sobre el exterior</a:t>
            </a:r>
            <a:endParaRPr lang="es-PE"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298" y="3800474"/>
            <a:ext cx="4286250" cy="2447925"/>
          </a:xfrm>
          <a:prstGeom prst="rect">
            <a:avLst/>
          </a:prstGeom>
        </p:spPr>
      </p:pic>
    </p:spTree>
    <p:extLst>
      <p:ext uri="{BB962C8B-B14F-4D97-AF65-F5344CB8AC3E}">
        <p14:creationId xmlns:p14="http://schemas.microsoft.com/office/powerpoint/2010/main" val="401466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142" y="439840"/>
            <a:ext cx="9404723" cy="1400530"/>
          </a:xfrm>
        </p:spPr>
        <p:txBody>
          <a:bodyPr/>
          <a:lstStyle/>
          <a:p>
            <a:r>
              <a:rPr lang="es-MX" dirty="0"/>
              <a:t>CICLO DE CARNOT</a:t>
            </a:r>
            <a:endParaRPr lang="es-PE" dirty="0"/>
          </a:p>
        </p:txBody>
      </p:sp>
      <p:sp>
        <p:nvSpPr>
          <p:cNvPr id="3" name="Marcador de contenido 2"/>
          <p:cNvSpPr>
            <a:spLocks noGrp="1"/>
          </p:cNvSpPr>
          <p:nvPr>
            <p:ph idx="1"/>
          </p:nvPr>
        </p:nvSpPr>
        <p:spPr>
          <a:xfrm>
            <a:off x="1103312" y="1571224"/>
            <a:ext cx="8946541" cy="4677176"/>
          </a:xfrm>
        </p:spPr>
        <p:txBody>
          <a:bodyPr/>
          <a:lstStyle/>
          <a:p>
            <a:r>
              <a:rPr lang="es-MX" dirty="0"/>
              <a:t>es un proceso cíclico reversible que utiliza un gas perfecto, y que consta de dos transformaciones isotérmicas y dos adiabáticas</a:t>
            </a:r>
            <a:endParaRPr lang="es-PE" dirty="0"/>
          </a:p>
        </p:txBody>
      </p:sp>
      <p:pic>
        <p:nvPicPr>
          <p:cNvPr id="4" name="Imagen 3"/>
          <p:cNvPicPr>
            <a:picLocks noChangeAspect="1"/>
          </p:cNvPicPr>
          <p:nvPr/>
        </p:nvPicPr>
        <p:blipFill rotWithShape="1">
          <a:blip r:embed="rId2"/>
          <a:srcRect l="-1183" t="5567" r="1183" b="308"/>
          <a:stretch/>
        </p:blipFill>
        <p:spPr>
          <a:xfrm>
            <a:off x="3932575" y="2755706"/>
            <a:ext cx="7620000" cy="3940936"/>
          </a:xfrm>
          <a:prstGeom prst="rect">
            <a:avLst/>
          </a:prstGeom>
        </p:spPr>
      </p:pic>
      <p:pic>
        <p:nvPicPr>
          <p:cNvPr id="6" name="Imagen 5">
            <a:extLst>
              <a:ext uri="{FF2B5EF4-FFF2-40B4-BE49-F238E27FC236}">
                <a16:creationId xmlns:a16="http://schemas.microsoft.com/office/drawing/2014/main" id="{57670ABF-3FF4-4919-89E2-C718BC73F4C1}"/>
              </a:ext>
            </a:extLst>
          </p:cNvPr>
          <p:cNvPicPr>
            <a:picLocks noChangeAspect="1"/>
          </p:cNvPicPr>
          <p:nvPr/>
        </p:nvPicPr>
        <p:blipFill>
          <a:blip r:embed="rId3"/>
          <a:stretch>
            <a:fillRect/>
          </a:stretch>
        </p:blipFill>
        <p:spPr>
          <a:xfrm>
            <a:off x="341650" y="3802546"/>
            <a:ext cx="3590925" cy="1638300"/>
          </a:xfrm>
          <a:prstGeom prst="rect">
            <a:avLst/>
          </a:prstGeom>
        </p:spPr>
      </p:pic>
    </p:spTree>
    <p:extLst>
      <p:ext uri="{BB962C8B-B14F-4D97-AF65-F5344CB8AC3E}">
        <p14:creationId xmlns:p14="http://schemas.microsoft.com/office/powerpoint/2010/main" val="156184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solidFill>
                  <a:srgbClr val="FF0000"/>
                </a:solidFill>
              </a:rPr>
              <a:t>Expansión isotérmica</a:t>
            </a:r>
            <a:endParaRPr lang="es-PE" dirty="0">
              <a:solidFill>
                <a:srgbClr val="FF0000"/>
              </a:solidFill>
            </a:endParaRPr>
          </a:p>
        </p:txBody>
      </p:sp>
      <p:sp>
        <p:nvSpPr>
          <p:cNvPr id="3" name="Marcador de contenido 2"/>
          <p:cNvSpPr>
            <a:spLocks noGrp="1"/>
          </p:cNvSpPr>
          <p:nvPr>
            <p:ph sz="half" idx="1"/>
          </p:nvPr>
        </p:nvSpPr>
        <p:spPr>
          <a:xfrm>
            <a:off x="296214" y="2060575"/>
            <a:ext cx="5486400" cy="4195763"/>
          </a:xfrm>
        </p:spPr>
        <p:txBody>
          <a:bodyPr>
            <a:normAutofit/>
          </a:bodyPr>
          <a:lstStyle/>
          <a:p>
            <a:r>
              <a:rPr lang="es-MX" dirty="0"/>
              <a:t>En esta etapa el gas se encuentra en un primer momento a una temperatura Tc, ocupando un volumen mínimo y a una presión alta. Este gas es dirigido a un cilindro donde se expande producto de la alta presión, lo que tiende a disminuir su temperatura, pero se pone en contacto con la fuente de calor para mantenerla así constante. Como la energía interna no varia, toda la energía absorbida del foco caliente es completamente transformada en trabajo</a:t>
            </a:r>
            <a:endParaRPr lang="es-PE" dirty="0"/>
          </a:p>
        </p:txBody>
      </p:sp>
      <p:pic>
        <p:nvPicPr>
          <p:cNvPr id="8" name="Marcador de contenido 7"/>
          <p:cNvPicPr>
            <a:picLocks noGrp="1" noChangeAspect="1"/>
          </p:cNvPicPr>
          <p:nvPr>
            <p:ph sz="half" idx="2"/>
          </p:nvPr>
        </p:nvPicPr>
        <p:blipFill>
          <a:blip r:embed="rId2"/>
          <a:stretch>
            <a:fillRect/>
          </a:stretch>
        </p:blipFill>
        <p:spPr>
          <a:xfrm>
            <a:off x="6370290" y="1468191"/>
            <a:ext cx="4010082" cy="5022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136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solidFill>
                  <a:srgbClr val="FF0000"/>
                </a:solidFill>
              </a:rPr>
              <a:t>Expansión adiabática</a:t>
            </a:r>
            <a:endParaRPr lang="es-PE" dirty="0">
              <a:solidFill>
                <a:srgbClr val="FF0000"/>
              </a:solidFill>
            </a:endParaRPr>
          </a:p>
        </p:txBody>
      </p:sp>
      <p:sp>
        <p:nvSpPr>
          <p:cNvPr id="3" name="Marcador de contenido 2"/>
          <p:cNvSpPr>
            <a:spLocks noGrp="1"/>
          </p:cNvSpPr>
          <p:nvPr>
            <p:ph sz="half" idx="1"/>
          </p:nvPr>
        </p:nvSpPr>
        <p:spPr>
          <a:xfrm>
            <a:off x="897250" y="1352238"/>
            <a:ext cx="9766457" cy="1287931"/>
          </a:xfrm>
        </p:spPr>
        <p:txBody>
          <a:bodyPr>
            <a:normAutofit/>
          </a:bodyPr>
          <a:lstStyle/>
          <a:p>
            <a:r>
              <a:rPr lang="es-MX" dirty="0"/>
              <a:t>En esta etapa el ciclo se mantiene aislado de cualquier fuente de calor, permitiendo que el gas se enfríe hasta una temperatura Tc. En este momento el pistón llega hasta su punto final y el gas se encuentra con su volumen máximo. Durante esta etapa todo el trabajo proviene de la energía interna.</a:t>
            </a:r>
            <a:endParaRPr lang="es-PE" dirty="0"/>
          </a:p>
        </p:txBody>
      </p:sp>
      <p:pic>
        <p:nvPicPr>
          <p:cNvPr id="6" name="Marcador de contenido 5"/>
          <p:cNvPicPr>
            <a:picLocks noGrp="1" noChangeAspect="1"/>
          </p:cNvPicPr>
          <p:nvPr>
            <p:ph sz="half" idx="2"/>
          </p:nvPr>
        </p:nvPicPr>
        <p:blipFill>
          <a:blip r:embed="rId2"/>
          <a:stretch>
            <a:fillRect/>
          </a:stretch>
        </p:blipFill>
        <p:spPr>
          <a:xfrm>
            <a:off x="897250" y="3271234"/>
            <a:ext cx="10397522" cy="3193960"/>
          </a:xfrm>
          <a:prstGeom prst="rect">
            <a:avLst/>
          </a:prstGeom>
        </p:spPr>
      </p:pic>
    </p:spTree>
    <p:extLst>
      <p:ext uri="{BB962C8B-B14F-4D97-AF65-F5344CB8AC3E}">
        <p14:creationId xmlns:p14="http://schemas.microsoft.com/office/powerpoint/2010/main" val="60806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b="1" dirty="0">
                <a:solidFill>
                  <a:srgbClr val="FF0000"/>
                </a:solidFill>
              </a:rPr>
              <a:t>Compresión isoterma</a:t>
            </a:r>
            <a:endParaRPr lang="es-PE" dirty="0">
              <a:solidFill>
                <a:srgbClr val="FF0000"/>
              </a:solidFill>
            </a:endParaRPr>
          </a:p>
        </p:txBody>
      </p:sp>
      <p:sp>
        <p:nvSpPr>
          <p:cNvPr id="5" name="Marcador de contenido 4"/>
          <p:cNvSpPr>
            <a:spLocks noGrp="1"/>
          </p:cNvSpPr>
          <p:nvPr>
            <p:ph sz="half" idx="1"/>
          </p:nvPr>
        </p:nvSpPr>
        <p:spPr>
          <a:xfrm>
            <a:off x="399245" y="1352238"/>
            <a:ext cx="10740980" cy="1648539"/>
          </a:xfrm>
        </p:spPr>
        <p:txBody>
          <a:bodyPr>
            <a:normAutofit/>
          </a:bodyPr>
          <a:lstStyle/>
          <a:p>
            <a:r>
              <a:rPr lang="es-MX" dirty="0"/>
              <a:t>En esta etapa se pone la fuente de energía </a:t>
            </a:r>
            <a:r>
              <a:rPr lang="es-MX" dirty="0" err="1"/>
              <a:t>Qh</a:t>
            </a:r>
            <a:r>
              <a:rPr lang="es-MX" dirty="0"/>
              <a:t> en contacto con el cilindro que contiene el gas, haciendo que este comience a expandirse, pero sin cambiar su temperatura, puesto que el calor es cedido al foco frío. Como la temperatura se mantiene constante, la energía interna no cambia, por tanto todo el trabajo es absorbido por en forma de calor por la fuente de energía </a:t>
            </a:r>
            <a:r>
              <a:rPr lang="es-MX" dirty="0" err="1"/>
              <a:t>Qc</a:t>
            </a:r>
            <a:r>
              <a:rPr lang="es-MX" dirty="0"/>
              <a:t>.</a:t>
            </a:r>
            <a:endParaRPr lang="es-PE" dirty="0"/>
          </a:p>
        </p:txBody>
      </p:sp>
      <p:pic>
        <p:nvPicPr>
          <p:cNvPr id="9" name="Marcador de contenido 8"/>
          <p:cNvPicPr>
            <a:picLocks noGrp="1" noChangeAspect="1"/>
          </p:cNvPicPr>
          <p:nvPr>
            <p:ph sz="half" idx="2"/>
          </p:nvPr>
        </p:nvPicPr>
        <p:blipFill>
          <a:blip r:embed="rId2"/>
          <a:stretch>
            <a:fillRect/>
          </a:stretch>
        </p:blipFill>
        <p:spPr>
          <a:xfrm>
            <a:off x="1300766" y="3515932"/>
            <a:ext cx="9607640" cy="2884868"/>
          </a:xfrm>
          <a:prstGeom prst="rect">
            <a:avLst/>
          </a:prstGeom>
        </p:spPr>
      </p:pic>
    </p:spTree>
    <p:extLst>
      <p:ext uri="{BB962C8B-B14F-4D97-AF65-F5344CB8AC3E}">
        <p14:creationId xmlns:p14="http://schemas.microsoft.com/office/powerpoint/2010/main" val="310659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solidFill>
                  <a:srgbClr val="FF0000"/>
                </a:solidFill>
              </a:rPr>
              <a:t>Compresión adiabática</a:t>
            </a:r>
            <a:endParaRPr lang="es-PE" dirty="0">
              <a:solidFill>
                <a:srgbClr val="FF0000"/>
              </a:solidFill>
            </a:endParaRPr>
          </a:p>
        </p:txBody>
      </p:sp>
      <p:sp>
        <p:nvSpPr>
          <p:cNvPr id="3" name="Marcador de contenido 2"/>
          <p:cNvSpPr>
            <a:spLocks noGrp="1"/>
          </p:cNvSpPr>
          <p:nvPr>
            <p:ph sz="half" idx="1"/>
          </p:nvPr>
        </p:nvSpPr>
        <p:spPr>
          <a:xfrm>
            <a:off x="425298" y="1519662"/>
            <a:ext cx="10238409" cy="1764451"/>
          </a:xfrm>
        </p:spPr>
        <p:txBody>
          <a:bodyPr>
            <a:normAutofit/>
          </a:bodyPr>
          <a:lstStyle/>
          <a:p>
            <a:r>
              <a:rPr lang="es-MX" dirty="0"/>
              <a:t>La fuente de energía </a:t>
            </a:r>
            <a:r>
              <a:rPr lang="es-MX" dirty="0" err="1"/>
              <a:t>Qc</a:t>
            </a:r>
            <a:r>
              <a:rPr lang="es-MX" dirty="0"/>
              <a:t> se retira para que el gas eleve su temperatura hasta llegar a Th, aquí el volumen del gas alcanza su valor mínimo. Como durante esta etapa no existe un intercambio de calor, por lo que el trabajo se convierte en energía interna.</a:t>
            </a:r>
            <a:endParaRPr lang="es-PE" dirty="0"/>
          </a:p>
        </p:txBody>
      </p:sp>
      <p:pic>
        <p:nvPicPr>
          <p:cNvPr id="5" name="Marcador de contenido 4"/>
          <p:cNvPicPr>
            <a:picLocks noGrp="1" noChangeAspect="1"/>
          </p:cNvPicPr>
          <p:nvPr>
            <p:ph sz="half" idx="2"/>
          </p:nvPr>
        </p:nvPicPr>
        <p:blipFill>
          <a:blip r:embed="rId2"/>
          <a:stretch>
            <a:fillRect/>
          </a:stretch>
        </p:blipFill>
        <p:spPr>
          <a:xfrm>
            <a:off x="1223493" y="3284113"/>
            <a:ext cx="9440214" cy="2545187"/>
          </a:xfrm>
          <a:prstGeom prst="rect">
            <a:avLst/>
          </a:prstGeom>
        </p:spPr>
      </p:pic>
    </p:spTree>
    <p:extLst>
      <p:ext uri="{BB962C8B-B14F-4D97-AF65-F5344CB8AC3E}">
        <p14:creationId xmlns:p14="http://schemas.microsoft.com/office/powerpoint/2010/main" val="3834211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92D050"/>
                </a:solidFill>
              </a:rPr>
              <a:t>REFRIGERADOR DE CARNOT</a:t>
            </a:r>
            <a:endParaRPr lang="es-PE" dirty="0">
              <a:solidFill>
                <a:srgbClr val="92D050"/>
              </a:solidFill>
            </a:endParaRPr>
          </a:p>
        </p:txBody>
      </p:sp>
      <p:sp>
        <p:nvSpPr>
          <p:cNvPr id="3" name="Marcador de contenido 2"/>
          <p:cNvSpPr>
            <a:spLocks noGrp="1"/>
          </p:cNvSpPr>
          <p:nvPr>
            <p:ph sz="half" idx="1"/>
          </p:nvPr>
        </p:nvSpPr>
        <p:spPr>
          <a:xfrm>
            <a:off x="450762" y="2060575"/>
            <a:ext cx="5048890" cy="4195763"/>
          </a:xfrm>
        </p:spPr>
        <p:txBody>
          <a:bodyPr/>
          <a:lstStyle/>
          <a:p>
            <a:r>
              <a:rPr lang="es-PE" dirty="0"/>
              <a:t>El refrigerador de Carnot, opera en sentido inverso al de la máquina de Carnot. El motor extrae calor de la fuente fría y lo cede a la fuente caliente, en contra de la tendencia natural del flujo de calor, por lo que es necesario invertir (“gastar”) trabajo externo para que sea esto posible.</a:t>
            </a:r>
          </a:p>
          <a:p>
            <a:endParaRPr lang="es-PE"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67021" y="2315201"/>
            <a:ext cx="4911345" cy="3274230"/>
          </a:xfrm>
        </p:spPr>
      </p:pic>
    </p:spTree>
    <p:extLst>
      <p:ext uri="{BB962C8B-B14F-4D97-AF65-F5344CB8AC3E}">
        <p14:creationId xmlns:p14="http://schemas.microsoft.com/office/powerpoint/2010/main" val="395514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978</TotalTime>
  <Words>1118</Words>
  <Application>Microsoft Office PowerPoint</Application>
  <PresentationFormat>Panorámica</PresentationFormat>
  <Paragraphs>56</Paragraphs>
  <Slides>15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Arial</vt:lpstr>
      <vt:lpstr>Calibri</vt:lpstr>
      <vt:lpstr>Calibri Light</vt:lpstr>
      <vt:lpstr>Cambria Math</vt:lpstr>
      <vt:lpstr>Century Gothic</vt:lpstr>
      <vt:lpstr>Times New Roman</vt:lpstr>
      <vt:lpstr>Verdana</vt:lpstr>
      <vt:lpstr>Wingdings</vt:lpstr>
      <vt:lpstr>Wingdings 3</vt:lpstr>
      <vt:lpstr>Ion</vt:lpstr>
      <vt:lpstr>FACULTAD INGENIERIA MECÁNICA ELÉCTRICA Y ELECTRONICA MECÁNICA DE SOLIDOS</vt:lpstr>
      <vt:lpstr>Presentación de PowerPoint</vt:lpstr>
      <vt:lpstr>MAQUINA DE CARNOT</vt:lpstr>
      <vt:lpstr>CICLO DE CARNOT</vt:lpstr>
      <vt:lpstr>Expansión isotérmica</vt:lpstr>
      <vt:lpstr>Expansión adiabática</vt:lpstr>
      <vt:lpstr>Compresión isoterma</vt:lpstr>
      <vt:lpstr>Compresión adiabática</vt:lpstr>
      <vt:lpstr>REFRIGERADOR DE CARNOT</vt:lpstr>
      <vt:lpstr>El ciclo se recorre en sentido antihorario, ya que el trabajo es negativo (trabajo consumido por el gas): </vt:lpstr>
      <vt:lpstr>EJERCICIO  RESUELTO:  Una central térmica tiene rendimiento del segundo principio del 58 %. Toma vapor de agua a 245 % ˚C y lo descarga a 37 ˚C. ¿ cual es su rendimiento real? ¿ Cuanto calor cede cuanto efectúa un trabajo de 1000 ?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INGENIERIA MECÁNICA ELÉCTRICA  mecánica de solidos</dc:title>
  <dc:creator>Usuario</dc:creator>
  <cp:lastModifiedBy>Daniel</cp:lastModifiedBy>
  <cp:revision>15</cp:revision>
  <dcterms:created xsi:type="dcterms:W3CDTF">2020-11-15T19:39:08Z</dcterms:created>
  <dcterms:modified xsi:type="dcterms:W3CDTF">2020-11-17T03:13:36Z</dcterms:modified>
</cp:coreProperties>
</file>